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1"/>
  </p:notesMasterIdLst>
  <p:handoutMasterIdLst>
    <p:handoutMasterId r:id="rId12"/>
  </p:handoutMasterIdLst>
  <p:sldIdLst>
    <p:sldId id="345" r:id="rId2"/>
    <p:sldId id="477" r:id="rId3"/>
    <p:sldId id="471" r:id="rId4"/>
    <p:sldId id="472" r:id="rId5"/>
    <p:sldId id="473" r:id="rId6"/>
    <p:sldId id="474" r:id="rId7"/>
    <p:sldId id="475" r:id="rId8"/>
    <p:sldId id="476" r:id="rId9"/>
    <p:sldId id="274" r:id="rId10"/>
  </p:sldIdLst>
  <p:sldSz cx="9144000" cy="6858000" type="screen4x3"/>
  <p:notesSz cx="9996488" cy="686435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AA32"/>
    <a:srgbClr val="FF0066"/>
    <a:srgbClr val="76B531"/>
    <a:srgbClr val="8EC83E"/>
    <a:srgbClr val="97BE0D"/>
    <a:srgbClr val="A4C139"/>
    <a:srgbClr val="9AB535"/>
    <a:srgbClr val="A1BE38"/>
    <a:srgbClr val="7BB2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84164" autoAdjust="0"/>
  </p:normalViewPr>
  <p:slideViewPr>
    <p:cSldViewPr>
      <p:cViewPr varScale="1">
        <p:scale>
          <a:sx n="74" d="100"/>
          <a:sy n="74" d="100"/>
        </p:scale>
        <p:origin x="171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5D53D48D-6CDE-424D-92FA-58107FA4187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703735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281363" y="514350"/>
            <a:ext cx="3433762" cy="2574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41" tIns="48171" rIns="96341" bIns="48171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99649" y="3260566"/>
            <a:ext cx="7997190" cy="3088958"/>
          </a:xfrm>
          <a:prstGeom prst="rect">
            <a:avLst/>
          </a:prstGeom>
        </p:spPr>
        <p:txBody>
          <a:bodyPr vert="horz" lIns="96341" tIns="48171" rIns="96341" bIns="48171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8357C7E2-668F-4C86-9037-86EF8C098E6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914637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3412"/>
            <a:endParaRPr lang="nl-NL" sz="1300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1530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15219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15219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15219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15219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15219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15219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9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4814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3303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100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7475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3306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647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7701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6483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9167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1851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289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9294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265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8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1691680" y="-48933"/>
            <a:ext cx="3217538" cy="5904656"/>
          </a:xfrm>
          <a:prstGeom prst="rect">
            <a:avLst/>
          </a:prstGeom>
          <a:solidFill>
            <a:srgbClr val="97BE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91680" y="4167607"/>
            <a:ext cx="3217538" cy="1163468"/>
          </a:xfrm>
        </p:spPr>
        <p:txBody>
          <a:bodyPr>
            <a:noAutofit/>
          </a:bodyPr>
          <a:lstStyle/>
          <a:p>
            <a:pPr algn="l"/>
            <a:r>
              <a:rPr lang="nl-NL" sz="3600" b="1" dirty="0" smtClean="0">
                <a:solidFill>
                  <a:schemeClr val="bg1"/>
                </a:solidFill>
              </a:rPr>
              <a:t>Hoofdstuk 4</a:t>
            </a:r>
            <a:br>
              <a:rPr lang="nl-NL" sz="3600" b="1" dirty="0" smtClean="0">
                <a:solidFill>
                  <a:schemeClr val="bg1"/>
                </a:solidFill>
              </a:rPr>
            </a:br>
            <a:r>
              <a:rPr lang="nl-NL" sz="2800" b="1" dirty="0" smtClean="0">
                <a:solidFill>
                  <a:schemeClr val="bg1"/>
                </a:solidFill>
              </a:rPr>
              <a:t>Elektriciteit</a:t>
            </a:r>
            <a:endParaRPr lang="nl-NL" sz="2800" b="1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691679" y="5331075"/>
            <a:ext cx="3217539" cy="546198"/>
          </a:xfrm>
        </p:spPr>
        <p:txBody>
          <a:bodyPr>
            <a:noAutofit/>
          </a:bodyPr>
          <a:lstStyle/>
          <a:p>
            <a:pPr algn="l"/>
            <a:r>
              <a:rPr lang="nl-NL" sz="2400" dirty="0" smtClean="0">
                <a:solidFill>
                  <a:schemeClr val="bg1"/>
                </a:solidFill>
              </a:rPr>
              <a:t>4.3 Schakelingen</a:t>
            </a:r>
            <a:endParaRPr lang="nl-NL" sz="2400" dirty="0">
              <a:solidFill>
                <a:schemeClr val="bg1"/>
              </a:solidFill>
            </a:endParaRPr>
          </a:p>
        </p:txBody>
      </p:sp>
      <p:pic>
        <p:nvPicPr>
          <p:cNvPr id="13" name="Afbeelding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8795" y="6095701"/>
            <a:ext cx="2415205" cy="762299"/>
          </a:xfrm>
          <a:prstGeom prst="rect">
            <a:avLst/>
          </a:prstGeom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91" t="42595" r="30792" b="3914"/>
          <a:stretch/>
        </p:blipFill>
        <p:spPr bwMode="auto">
          <a:xfrm>
            <a:off x="0" y="2399723"/>
            <a:ext cx="1619672" cy="345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730" t="29227" r="10844" b="35387"/>
          <a:stretch/>
        </p:blipFill>
        <p:spPr bwMode="auto">
          <a:xfrm>
            <a:off x="7452319" y="2399723"/>
            <a:ext cx="1691681" cy="345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0" r="38337"/>
          <a:stretch/>
        </p:blipFill>
        <p:spPr bwMode="auto">
          <a:xfrm>
            <a:off x="5004048" y="2399723"/>
            <a:ext cx="2376264" cy="34560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27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5536" y="1105394"/>
            <a:ext cx="8352928" cy="1470025"/>
          </a:xfrm>
        </p:spPr>
        <p:txBody>
          <a:bodyPr/>
          <a:lstStyle/>
          <a:p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4.3 Schakelingen</a:t>
            </a:r>
            <a:endParaRPr lang="nl-N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ndertitel 7"/>
          <p:cNvSpPr>
            <a:spLocks noGrp="1"/>
          </p:cNvSpPr>
          <p:nvPr>
            <p:ph type="subTitle" idx="1"/>
          </p:nvPr>
        </p:nvSpPr>
        <p:spPr>
          <a:xfrm>
            <a:off x="210639" y="3284985"/>
            <a:ext cx="8679012" cy="2718472"/>
          </a:xfrm>
        </p:spPr>
        <p:txBody>
          <a:bodyPr>
            <a:normAutofit fontScale="92500" lnSpcReduction="20000"/>
          </a:bodyPr>
          <a:lstStyle/>
          <a:p>
            <a:r>
              <a:rPr lang="nl-NL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Doelen:</a:t>
            </a:r>
          </a:p>
          <a:p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Je kunt </a:t>
            </a:r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 symbolen van onderdelen uit een stroomkring tekenen</a:t>
            </a:r>
            <a:endParaRPr lang="nl-NL" sz="28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Je kunt uitleggen wat het verschil is tussen een serieschakeling en parallelschakeling</a:t>
            </a:r>
          </a:p>
          <a:p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Je kunt het schakelschema van </a:t>
            </a:r>
            <a:r>
              <a:rPr lang="nl-NL" sz="2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een serieschakeling en </a:t>
            </a:r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parallelschakeling tekenen</a:t>
            </a:r>
            <a:endParaRPr lang="nl-NL" sz="28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8796" y="6003457"/>
            <a:ext cx="1790855" cy="74682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39" y="6248265"/>
            <a:ext cx="1371791" cy="257211"/>
          </a:xfrm>
          <a:prstGeom prst="rect">
            <a:avLst/>
          </a:prstGeom>
        </p:spPr>
      </p:pic>
      <p:pic>
        <p:nvPicPr>
          <p:cNvPr id="6" name="Afbeelding 5" descr="D:\Users\Inge\Documents\School\4. Stoas Vilentum Hogeschool\Stage Clusius College Alkmaar\Algemeen\Huisstijl\Kleurenbalk Clusius College kleur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18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318771"/>
            <a:ext cx="1547663" cy="488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925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4.3 Schakelingen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Schakelingen tekenen</a:t>
            </a:r>
          </a:p>
          <a:p>
            <a:r>
              <a:rPr lang="nl-NL" dirty="0"/>
              <a:t>Een </a:t>
            </a:r>
            <a:r>
              <a:rPr lang="nl-NL" b="1" dirty="0" smtClean="0">
                <a:solidFill>
                  <a:srgbClr val="8FAA32"/>
                </a:solidFill>
              </a:rPr>
              <a:t>schakeling</a:t>
            </a:r>
            <a:r>
              <a:rPr lang="nl-NL" dirty="0" smtClean="0"/>
              <a:t> bestaat uit </a:t>
            </a:r>
            <a:r>
              <a:rPr lang="nl-NL" u="sng" dirty="0" smtClean="0"/>
              <a:t>verschillende elektrische onderdelen</a:t>
            </a:r>
            <a:r>
              <a:rPr lang="nl-NL" dirty="0" smtClean="0"/>
              <a:t> </a:t>
            </a:r>
            <a:r>
              <a:rPr lang="nl-NL" dirty="0" smtClean="0">
                <a:sym typeface="Wingdings" panose="05000000000000000000" pitchFamily="2" charset="2"/>
              </a:rPr>
              <a:t> een </a:t>
            </a:r>
            <a:r>
              <a:rPr lang="nl-NL" u="sng" dirty="0" smtClean="0">
                <a:sym typeface="Wingdings" panose="05000000000000000000" pitchFamily="2" charset="2"/>
              </a:rPr>
              <a:t>tekening</a:t>
            </a:r>
            <a:r>
              <a:rPr lang="nl-NL" dirty="0" smtClean="0">
                <a:sym typeface="Wingdings" panose="05000000000000000000" pitchFamily="2" charset="2"/>
              </a:rPr>
              <a:t> gebruiken om uit te leggen hoe de schakeling in elkaar zit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Speciale tekeningen voor bedacht om een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schakelschema</a:t>
            </a:r>
            <a:r>
              <a:rPr lang="nl-NL" dirty="0" smtClean="0">
                <a:sym typeface="Wingdings" panose="05000000000000000000" pitchFamily="2" charset="2"/>
              </a:rPr>
              <a:t> te tekenen</a:t>
            </a:r>
            <a:endParaRPr lang="nl-NL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3451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4.3 Schakelingen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Schakelingen tekenen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483" y="2132856"/>
            <a:ext cx="5688632" cy="4255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58417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4.3 Schakelingen</a:t>
            </a:r>
            <a:endParaRPr lang="nl-NL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159345"/>
            <a:ext cx="3352403" cy="5137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Serieschakelingen</a:t>
            </a:r>
          </a:p>
          <a:p>
            <a:r>
              <a:rPr lang="nl-NL" dirty="0" smtClean="0"/>
              <a:t>Heeft geen vertakkingen </a:t>
            </a:r>
            <a:r>
              <a:rPr lang="nl-NL" dirty="0" smtClean="0">
                <a:sym typeface="Wingdings" panose="05000000000000000000" pitchFamily="2" charset="2"/>
              </a:rPr>
              <a:t></a:t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dirty="0" smtClean="0">
                <a:sym typeface="Wingdings" panose="05000000000000000000" pitchFamily="2" charset="2"/>
              </a:rPr>
              <a:t>er is maar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één stroomkring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Brandt er één lampje door, dan</a:t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dirty="0" smtClean="0">
                <a:sym typeface="Wingdings" panose="05000000000000000000" pitchFamily="2" charset="2"/>
              </a:rPr>
              <a:t>is de stroomkring </a:t>
            </a:r>
            <a:r>
              <a:rPr lang="nl-NL" u="sng" dirty="0" smtClean="0">
                <a:sym typeface="Wingdings" panose="05000000000000000000" pitchFamily="2" charset="2"/>
              </a:rPr>
              <a:t>onderbroken</a:t>
            </a:r>
          </a:p>
          <a:p>
            <a:pPr lvl="3"/>
            <a:endParaRPr lang="nl-NL" u="sng" dirty="0">
              <a:sym typeface="Wingdings" panose="05000000000000000000" pitchFamily="2" charset="2"/>
            </a:endParaRPr>
          </a:p>
          <a:p>
            <a:r>
              <a:rPr lang="nl-NL" dirty="0">
                <a:sym typeface="Wingdings" panose="05000000000000000000" pitchFamily="2" charset="2"/>
              </a:rPr>
              <a:t>Stroomsterkte is overal in de</a:t>
            </a:r>
            <a:br>
              <a:rPr lang="nl-NL" dirty="0">
                <a:sym typeface="Wingdings" panose="05000000000000000000" pitchFamily="2" charset="2"/>
              </a:rPr>
            </a:br>
            <a:r>
              <a:rPr lang="nl-NL" dirty="0">
                <a:sym typeface="Wingdings" panose="05000000000000000000" pitchFamily="2" charset="2"/>
              </a:rPr>
              <a:t>stroomkring even groot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2199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4.3 Schakelingen</a:t>
            </a:r>
            <a:endParaRPr lang="nl-NL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939" y="1052736"/>
            <a:ext cx="2910639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Parallelschakelingen</a:t>
            </a:r>
          </a:p>
          <a:p>
            <a:r>
              <a:rPr lang="nl-NL" dirty="0" smtClean="0"/>
              <a:t>Heeft vertakkingen </a:t>
            </a:r>
            <a:r>
              <a:rPr lang="nl-NL" dirty="0" smtClean="0">
                <a:sym typeface="Wingdings" panose="05000000000000000000" pitchFamily="2" charset="2"/>
              </a:rPr>
              <a:t> elk</a:t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dirty="0" smtClean="0">
                <a:sym typeface="Wingdings" panose="05000000000000000000" pitchFamily="2" charset="2"/>
              </a:rPr>
              <a:t>lampje</a:t>
            </a:r>
            <a:r>
              <a:rPr lang="nl-NL" dirty="0">
                <a:sym typeface="Wingdings" panose="05000000000000000000" pitchFamily="2" charset="2"/>
              </a:rPr>
              <a:t> </a:t>
            </a:r>
            <a:r>
              <a:rPr lang="nl-NL" dirty="0" smtClean="0">
                <a:sym typeface="Wingdings" panose="05000000000000000000" pitchFamily="2" charset="2"/>
              </a:rPr>
              <a:t>apart van elektrische</a:t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dirty="0" smtClean="0">
                <a:sym typeface="Wingdings" panose="05000000000000000000" pitchFamily="2" charset="2"/>
              </a:rPr>
              <a:t>energie</a:t>
            </a:r>
            <a:r>
              <a:rPr lang="nl-NL" dirty="0">
                <a:sym typeface="Wingdings" panose="05000000000000000000" pitchFamily="2" charset="2"/>
              </a:rPr>
              <a:t> </a:t>
            </a:r>
            <a:r>
              <a:rPr lang="nl-NL" dirty="0" smtClean="0">
                <a:sym typeface="Wingdings" panose="05000000000000000000" pitchFamily="2" charset="2"/>
              </a:rPr>
              <a:t>voorzien</a:t>
            </a:r>
            <a:endParaRPr lang="nl-NL" b="1" dirty="0" smtClean="0">
              <a:solidFill>
                <a:srgbClr val="8FAA32"/>
              </a:solidFill>
              <a:sym typeface="Wingdings" panose="05000000000000000000" pitchFamily="2" charset="2"/>
            </a:endParaRP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Brandt één lampje door, heeft dat</a:t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u="sng" dirty="0" smtClean="0">
                <a:sym typeface="Wingdings" panose="05000000000000000000" pitchFamily="2" charset="2"/>
              </a:rPr>
              <a:t>geen effect</a:t>
            </a:r>
            <a:r>
              <a:rPr lang="nl-NL" dirty="0" smtClean="0">
                <a:sym typeface="Wingdings" panose="05000000000000000000" pitchFamily="2" charset="2"/>
              </a:rPr>
              <a:t> op de andere lampjes</a:t>
            </a:r>
            <a:endParaRPr lang="nl-NL" u="sng" dirty="0" smtClean="0">
              <a:sym typeface="Wingdings" panose="05000000000000000000" pitchFamily="2" charset="2"/>
            </a:endParaRPr>
          </a:p>
          <a:p>
            <a:pPr lvl="3"/>
            <a:endParaRPr lang="nl-NL" u="sng" dirty="0">
              <a:sym typeface="Wingdings" panose="05000000000000000000" pitchFamily="2" charset="2"/>
            </a:endParaRPr>
          </a:p>
          <a:p>
            <a:r>
              <a:rPr lang="nl-NL" dirty="0">
                <a:sym typeface="Wingdings" panose="05000000000000000000" pitchFamily="2" charset="2"/>
              </a:rPr>
              <a:t>Stroomsterkte </a:t>
            </a:r>
            <a:r>
              <a:rPr lang="nl-NL" dirty="0" smtClean="0">
                <a:sym typeface="Wingdings" panose="05000000000000000000" pitchFamily="2" charset="2"/>
              </a:rPr>
              <a:t>in 2, 3 en 4 steeds</a:t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dirty="0" smtClean="0">
                <a:sym typeface="Wingdings" panose="05000000000000000000" pitchFamily="2" charset="2"/>
              </a:rPr>
              <a:t>1/3 van de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totale stroomsterkte</a:t>
            </a:r>
            <a:r>
              <a:rPr lang="nl-NL" dirty="0" smtClean="0">
                <a:sym typeface="Wingdings" panose="05000000000000000000" pitchFamily="2" charset="2"/>
              </a:rPr>
              <a:t> in 1 en 5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8017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4.3 Schakelingen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>
                <a:solidFill>
                  <a:srgbClr val="8FAA32"/>
                </a:solidFill>
              </a:rPr>
              <a:t>Plus</a:t>
            </a:r>
            <a:r>
              <a:rPr lang="nl-NL" b="1" dirty="0" smtClean="0"/>
              <a:t> De wisselschakeling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Gebruikt om lamp op twee plaatsen aan/uit te kunnen doen 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wisselschakeling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1331640" y="3558381"/>
            <a:ext cx="2952328" cy="2499516"/>
          </a:xfrm>
          <a:prstGeom prst="rect">
            <a:avLst/>
          </a:prstGeom>
          <a:noFill/>
          <a:ln w="19050">
            <a:solidFill>
              <a:srgbClr val="8FAA3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>
            <a:off x="4860032" y="3558380"/>
            <a:ext cx="2952328" cy="2499517"/>
          </a:xfrm>
          <a:prstGeom prst="rect">
            <a:avLst/>
          </a:prstGeom>
          <a:noFill/>
          <a:ln w="19050">
            <a:solidFill>
              <a:srgbClr val="8FAA3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86041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4.3 Schakelingen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>
                <a:solidFill>
                  <a:srgbClr val="8FAA32"/>
                </a:solidFill>
              </a:rPr>
              <a:t>Plus</a:t>
            </a:r>
            <a:r>
              <a:rPr lang="nl-NL" b="1" dirty="0" smtClean="0"/>
              <a:t> De wisselschakeling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531" y="2132856"/>
            <a:ext cx="4854535" cy="4301986"/>
          </a:xfrm>
          <a:prstGeom prst="rect">
            <a:avLst/>
          </a:prstGeom>
          <a:noFill/>
          <a:ln w="19050">
            <a:solidFill>
              <a:srgbClr val="8FAA3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12129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48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7567</TotalTime>
  <Words>304</Words>
  <Application>Microsoft Office PowerPoint</Application>
  <PresentationFormat>Diavoorstelling (4:3)</PresentationFormat>
  <Paragraphs>62</Paragraphs>
  <Slides>9</Slides>
  <Notes>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Kantoorthema</vt:lpstr>
      <vt:lpstr>Hoofdstuk 4 Elektriciteit</vt:lpstr>
      <vt:lpstr>§4.3 Schakelingen</vt:lpstr>
      <vt:lpstr>4.3 Schakelingen</vt:lpstr>
      <vt:lpstr>4.3 Schakelingen</vt:lpstr>
      <vt:lpstr>4.3 Schakelingen</vt:lpstr>
      <vt:lpstr>4.3 Schakelingen</vt:lpstr>
      <vt:lpstr>4.3 Schakelingen</vt:lpstr>
      <vt:lpstr>4.3 Schakelingen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Inge</dc:creator>
  <cp:lastModifiedBy>Inge Zwaan</cp:lastModifiedBy>
  <cp:revision>405</cp:revision>
  <cp:lastPrinted>2015-01-10T16:11:12Z</cp:lastPrinted>
  <dcterms:created xsi:type="dcterms:W3CDTF">2014-09-23T08:37:22Z</dcterms:created>
  <dcterms:modified xsi:type="dcterms:W3CDTF">2020-03-20T14:18:00Z</dcterms:modified>
</cp:coreProperties>
</file>